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6" r:id="rId8"/>
    <p:sldId id="272" r:id="rId9"/>
    <p:sldId id="261" r:id="rId10"/>
    <p:sldId id="274" r:id="rId11"/>
    <p:sldId id="275" r:id="rId12"/>
    <p:sldId id="262" r:id="rId13"/>
    <p:sldId id="273" r:id="rId14"/>
    <p:sldId id="276" r:id="rId15"/>
    <p:sldId id="263" r:id="rId16"/>
    <p:sldId id="271" r:id="rId17"/>
    <p:sldId id="264" r:id="rId18"/>
    <p:sldId id="267" r:id="rId19"/>
    <p:sldId id="270" r:id="rId20"/>
  </p:sldIdLst>
  <p:sldSz cx="18288000" cy="10287000"/>
  <p:notesSz cx="6858000" cy="9144000"/>
  <p:embeddedFontLst>
    <p:embeddedFont>
      <p:font typeface="DM Sans" pitchFamily="2" charset="0"/>
      <p:regular r:id="rId21"/>
    </p:embeddedFont>
    <p:embeddedFont>
      <p:font typeface="DM Sans Bold" charset="0"/>
      <p:regular r:id="rId22"/>
    </p:embeddedFont>
    <p:embeddedFont>
      <p:font typeface="Open Sans" panose="020B0606030504020204" pitchFamily="34" charset="0"/>
      <p:regular r:id="rId23"/>
      <p:bold r:id="rId24"/>
    </p:embeddedFont>
    <p:embeddedFont>
      <p:font typeface="Open Sans Bold" panose="020B0806030504020204" charset="0"/>
      <p:regular r:id="rId25"/>
    </p:embeddedFont>
    <p:embeddedFont>
      <p:font typeface="Oswald" panose="00000500000000000000" pitchFamily="2" charset="0"/>
      <p:regular r:id="rId26"/>
    </p:embeddedFont>
    <p:embeddedFont>
      <p:font typeface="Oswald Bold" panose="00000800000000000000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17" y="-18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3.sv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3.svg"/><Relationship Id="rId4" Type="http://schemas.openxmlformats.org/officeDocument/2006/relationships/image" Target="../media/image7.jpe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3.sv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B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234490" y="4415461"/>
            <a:ext cx="19140169" cy="207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89"/>
              </a:lnSpc>
            </a:pPr>
            <a:r>
              <a:rPr lang="en-US" sz="12238" spc="1199">
                <a:solidFill>
                  <a:srgbClr val="231F20"/>
                </a:solidFill>
                <a:latin typeface="Oswald Bold"/>
              </a:rPr>
              <a:t>IT-PROJECT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6347" y="3438109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TEAM-C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28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 dirty="0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7" name="Group 7"/>
          <p:cNvGrpSpPr/>
          <p:nvPr/>
        </p:nvGrpSpPr>
        <p:grpSpPr>
          <a:xfrm>
            <a:off x="2667000" y="5903520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954961" y="7341592"/>
            <a:ext cx="2932415" cy="84711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46312" y="6157334"/>
            <a:ext cx="2932415" cy="84711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12158125" y="763328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23" name="TextBox 23"/>
          <p:cNvSpPr txBox="1"/>
          <p:nvPr/>
        </p:nvSpPr>
        <p:spPr>
          <a:xfrm>
            <a:off x="1538888" y="1195362"/>
            <a:ext cx="8904094" cy="139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4800" spc="924" dirty="0">
                <a:solidFill>
                  <a:srgbClr val="231F20"/>
                </a:solidFill>
                <a:latin typeface="Oswald Bold"/>
              </a:rPr>
              <a:t>MOODLE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19177" y="6094110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42877" y="7511335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34228" y="6327076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3</a:t>
            </a:r>
          </a:p>
        </p:txBody>
      </p:sp>
      <p:sp>
        <p:nvSpPr>
          <p:cNvPr id="30" name="Freeform 30"/>
          <p:cNvSpPr/>
          <p:nvPr/>
        </p:nvSpPr>
        <p:spPr>
          <a:xfrm rot="-8970905" flipH="1">
            <a:off x="5904210" y="6423863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2" name="Freeform 32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7FB68D88-4254-5AA4-B1CC-27B46339B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6911" y="2862637"/>
            <a:ext cx="5760720" cy="300164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511D411-95BF-65BA-7CF0-1B3D68C845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2641656"/>
            <a:ext cx="4730941" cy="326060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2D09491-724C-1FD7-6E8D-23B279B1D5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6898" y="3799686"/>
            <a:ext cx="4818244" cy="235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66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5" name="Freeform 5"/>
          <p:cNvSpPr/>
          <p:nvPr/>
        </p:nvSpPr>
        <p:spPr>
          <a:xfrm>
            <a:off x="6096000" y="5829300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11" name="TextBox 11"/>
          <p:cNvSpPr txBox="1"/>
          <p:nvPr/>
        </p:nvSpPr>
        <p:spPr>
          <a:xfrm>
            <a:off x="3124200" y="4396498"/>
            <a:ext cx="11127838" cy="660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6000" b="1" dirty="0">
                <a:latin typeface="Open Sans"/>
              </a:rPr>
              <a:t>DEMO</a:t>
            </a:r>
          </a:p>
        </p:txBody>
      </p:sp>
      <p:pic>
        <p:nvPicPr>
          <p:cNvPr id="13" name="Graphique 12" descr="Informatique hébergé avec un remplissage uni">
            <a:extLst>
              <a:ext uri="{FF2B5EF4-FFF2-40B4-BE49-F238E27FC236}">
                <a16:creationId xmlns:a16="http://schemas.microsoft.com/office/drawing/2014/main" id="{915C01DD-B586-B903-E375-B4093278C0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450" y="0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45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8" name="TextBox 8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PXE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809430" y="3569379"/>
            <a:ext cx="14084821" cy="5954248"/>
            <a:chOff x="0" y="0"/>
            <a:chExt cx="2720008" cy="11498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20008" cy="1149862"/>
            </a:xfrm>
            <a:custGeom>
              <a:avLst/>
              <a:gdLst/>
              <a:ahLst/>
              <a:cxnLst/>
              <a:rect l="l" t="t" r="r" b="b"/>
              <a:pathLst>
                <a:path w="2720008" h="1149862">
                  <a:moveTo>
                    <a:pt x="0" y="0"/>
                  </a:moveTo>
                  <a:lnTo>
                    <a:pt x="2720008" y="0"/>
                  </a:lnTo>
                  <a:lnTo>
                    <a:pt x="2720008" y="1149862"/>
                  </a:lnTo>
                  <a:lnTo>
                    <a:pt x="0" y="11498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B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720008" cy="1168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52987" y="5105400"/>
            <a:ext cx="11884700" cy="3266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1"/>
              </a:lnSpc>
            </a:pPr>
            <a:endParaRPr dirty="0"/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1 : SCRUM Learning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2 : /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3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Automatisatie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in VirtualBox met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powershell</a:t>
            </a:r>
            <a:endParaRPr lang="en-US" sz="2341" spc="229" dirty="0">
              <a:solidFill>
                <a:srgbClr val="231F20"/>
              </a:solidFill>
              <a:latin typeface="DM Sans"/>
            </a:endParaRP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4 : SERVA + AIO + PXE SERVER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5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Automatisatie</a:t>
            </a:r>
            <a:endParaRPr lang="en-US" sz="2341" spc="229" dirty="0">
              <a:solidFill>
                <a:srgbClr val="231F20"/>
              </a:solidFill>
              <a:latin typeface="DM Sans"/>
            </a:endParaRP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6 : Testing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7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Consolideren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vorige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sprint’s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28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 dirty="0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7" name="Group 7"/>
          <p:cNvGrpSpPr/>
          <p:nvPr/>
        </p:nvGrpSpPr>
        <p:grpSpPr>
          <a:xfrm>
            <a:off x="2667000" y="5903520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954961" y="7341592"/>
            <a:ext cx="2932415" cy="84711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46312" y="6157334"/>
            <a:ext cx="2932415" cy="84711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12158125" y="763328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23" name="TextBox 23"/>
          <p:cNvSpPr txBox="1"/>
          <p:nvPr/>
        </p:nvSpPr>
        <p:spPr>
          <a:xfrm>
            <a:off x="1538888" y="1195362"/>
            <a:ext cx="8904094" cy="139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4800" spc="924" dirty="0">
                <a:solidFill>
                  <a:srgbClr val="231F20"/>
                </a:solidFill>
                <a:latin typeface="Oswald Bold"/>
              </a:rPr>
              <a:t>PXE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19177" y="6094110"/>
            <a:ext cx="2556583" cy="43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POWERSHELL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42877" y="7511335"/>
            <a:ext cx="2556583" cy="43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SERVA/AIO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34228" y="6327076"/>
            <a:ext cx="2556583" cy="43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UBUNTU PXE</a:t>
            </a:r>
          </a:p>
        </p:txBody>
      </p:sp>
      <p:sp>
        <p:nvSpPr>
          <p:cNvPr id="30" name="Freeform 30"/>
          <p:cNvSpPr/>
          <p:nvPr/>
        </p:nvSpPr>
        <p:spPr>
          <a:xfrm rot="-8970905" flipH="1">
            <a:off x="5904210" y="6423863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2" name="Freeform 32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5C38B34-F07D-2E93-B03A-B0A0DB6BD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799" y="2952608"/>
            <a:ext cx="5496487" cy="25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54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5" name="Freeform 5"/>
          <p:cNvSpPr/>
          <p:nvPr/>
        </p:nvSpPr>
        <p:spPr>
          <a:xfrm>
            <a:off x="6096000" y="5829300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11" name="TextBox 11"/>
          <p:cNvSpPr txBox="1"/>
          <p:nvPr/>
        </p:nvSpPr>
        <p:spPr>
          <a:xfrm>
            <a:off x="3124200" y="4396498"/>
            <a:ext cx="11127838" cy="660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6000" b="1" dirty="0">
                <a:latin typeface="Open Sans"/>
              </a:rPr>
              <a:t>DEMO</a:t>
            </a:r>
          </a:p>
        </p:txBody>
      </p:sp>
      <p:pic>
        <p:nvPicPr>
          <p:cNvPr id="2" name="Graphique 1" descr="Informatique hébergé avec un remplissage uni">
            <a:extLst>
              <a:ext uri="{FF2B5EF4-FFF2-40B4-BE49-F238E27FC236}">
                <a16:creationId xmlns:a16="http://schemas.microsoft.com/office/drawing/2014/main" id="{19EC207E-2C3B-DC0C-4C6D-1FC6B23B20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450" y="0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25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" name="Freeform 3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4" name="TextBox 4"/>
          <p:cNvSpPr txBox="1"/>
          <p:nvPr/>
        </p:nvSpPr>
        <p:spPr>
          <a:xfrm>
            <a:off x="2720102" y="4905847"/>
            <a:ext cx="10951206" cy="4594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Doelen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waren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niet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altijd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duidelijk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ondanks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meetings</a:t>
            </a: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>
                <a:solidFill>
                  <a:srgbClr val="F5FFF5"/>
                </a:solidFill>
                <a:latin typeface="DM Sans"/>
              </a:rPr>
              <a:t>Definition of done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waren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niet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vastgelegd</a:t>
            </a:r>
            <a:endParaRPr lang="en-US" sz="2898" spc="284" dirty="0">
              <a:solidFill>
                <a:srgbClr val="F5FFF5"/>
              </a:solidFill>
              <a:latin typeface="DM Sans"/>
            </a:endParaRP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Centraliseren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van script’s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vm’s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zijn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niet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altijd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goed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verlopen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met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onze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GITHUB</a:t>
            </a: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Onze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oorspronkelijke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doelen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zijn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niet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altijd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bereikt</a:t>
            </a:r>
            <a:endParaRPr lang="en-US" sz="2898" spc="284" dirty="0">
              <a:solidFill>
                <a:srgbClr val="F5FFF5"/>
              </a:solidFill>
              <a:latin typeface="DM Sans"/>
            </a:endParaRP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endParaRPr lang="en-US" sz="2898" spc="284" dirty="0">
              <a:solidFill>
                <a:srgbClr val="F5FFF5"/>
              </a:solidFill>
              <a:latin typeface="DM Sans"/>
            </a:endParaRPr>
          </a:p>
          <a:p>
            <a:pPr algn="l">
              <a:lnSpc>
                <a:spcPts val="3999"/>
              </a:lnSpc>
            </a:pPr>
            <a:endParaRPr lang="en-US" sz="2898" spc="284" dirty="0">
              <a:solidFill>
                <a:srgbClr val="F5FFF5"/>
              </a:solidFill>
              <a:latin typeface="DM Sans"/>
            </a:endParaRPr>
          </a:p>
          <a:p>
            <a:pPr algn="l">
              <a:lnSpc>
                <a:spcPts val="3999"/>
              </a:lnSpc>
            </a:pPr>
            <a:endParaRPr lang="en-US" sz="2898" spc="284" dirty="0">
              <a:solidFill>
                <a:srgbClr val="F5FFF5"/>
              </a:solidFill>
              <a:latin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412123" y="2378134"/>
            <a:ext cx="11463755" cy="1217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5400" dirty="0">
                <a:solidFill>
                  <a:srgbClr val="F5FFF5"/>
                </a:solidFill>
                <a:latin typeface="Open Sans Bold"/>
              </a:rPr>
              <a:t>Wat </a:t>
            </a:r>
            <a:r>
              <a:rPr lang="en-US" sz="5400" dirty="0" err="1">
                <a:solidFill>
                  <a:srgbClr val="F5FFF5"/>
                </a:solidFill>
                <a:latin typeface="Open Sans Bold"/>
              </a:rPr>
              <a:t>waren</a:t>
            </a:r>
            <a:r>
              <a:rPr lang="en-US" sz="5400" dirty="0">
                <a:solidFill>
                  <a:srgbClr val="F5FFF5"/>
                </a:solidFill>
                <a:latin typeface="Open Sans Bold"/>
              </a:rPr>
              <a:t> </a:t>
            </a:r>
            <a:r>
              <a:rPr lang="en-US" sz="5400" dirty="0" err="1">
                <a:solidFill>
                  <a:srgbClr val="F5FFF5"/>
                </a:solidFill>
                <a:latin typeface="Open Sans Bold"/>
              </a:rPr>
              <a:t>onze</a:t>
            </a:r>
            <a:r>
              <a:rPr lang="en-US" sz="5400" dirty="0">
                <a:solidFill>
                  <a:srgbClr val="F5FFF5"/>
                </a:solidFill>
                <a:latin typeface="Open Sans Bold"/>
              </a:rPr>
              <a:t> impediments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" name="Freeform 3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4" name="TextBox 4"/>
          <p:cNvSpPr txBox="1"/>
          <p:nvPr/>
        </p:nvSpPr>
        <p:spPr>
          <a:xfrm>
            <a:off x="2720102" y="4905847"/>
            <a:ext cx="10951206" cy="4594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Regelmatig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fysiek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afspraak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om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onduidelijke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punten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te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behandelen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.</a:t>
            </a: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>
                <a:solidFill>
                  <a:srgbClr val="F5FFF5"/>
                </a:solidFill>
                <a:latin typeface="DM Sans"/>
              </a:rPr>
              <a:t>Cross-checking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gedurend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fysiek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afspraken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om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blokerende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punten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op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te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lossen</a:t>
            </a:r>
            <a:endParaRPr lang="en-US" sz="2898" spc="284" dirty="0">
              <a:solidFill>
                <a:srgbClr val="F5FFF5"/>
              </a:solidFill>
              <a:latin typeface="DM Sans"/>
            </a:endParaRP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Ondersteuning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aanvragen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aan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onze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SCRUM</a:t>
            </a: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Studeren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van SCRUM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methodolgie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om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organisatie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problemen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op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te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</a:t>
            </a: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lossen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.</a:t>
            </a: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en-US" sz="2898" spc="284" dirty="0" err="1">
                <a:solidFill>
                  <a:srgbClr val="F5FFF5"/>
                </a:solidFill>
                <a:latin typeface="DM Sans"/>
              </a:rPr>
              <a:t>Implementatie</a:t>
            </a:r>
            <a:r>
              <a:rPr lang="en-US" sz="2898" spc="284" dirty="0">
                <a:solidFill>
                  <a:srgbClr val="F5FFF5"/>
                </a:solidFill>
                <a:latin typeface="DM Sans"/>
              </a:rPr>
              <a:t> van Test phases</a:t>
            </a:r>
          </a:p>
          <a:p>
            <a:pPr marL="457200" indent="-457200" algn="l">
              <a:lnSpc>
                <a:spcPts val="3999"/>
              </a:lnSpc>
              <a:buFont typeface="Arial" panose="020B0604020202020204" pitchFamily="34" charset="0"/>
              <a:buChar char="•"/>
            </a:pPr>
            <a:endParaRPr lang="en-US" sz="2898" spc="284" dirty="0">
              <a:solidFill>
                <a:srgbClr val="F5FFF5"/>
              </a:solidFill>
              <a:latin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412123" y="2378134"/>
            <a:ext cx="11463755" cy="1217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5400" dirty="0" err="1">
                <a:solidFill>
                  <a:srgbClr val="F5FFF5"/>
                </a:solidFill>
                <a:latin typeface="Open Sans Bold"/>
              </a:rPr>
              <a:t>Oplossingen</a:t>
            </a:r>
            <a:endParaRPr lang="en-US" sz="5400" dirty="0">
              <a:solidFill>
                <a:srgbClr val="F5FFF5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493459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bâtiment, rue, peinture, fenêtre&#10;&#10;Description générée automatiquement">
            <a:extLst>
              <a:ext uri="{FF2B5EF4-FFF2-40B4-BE49-F238E27FC236}">
                <a16:creationId xmlns:a16="http://schemas.microsoft.com/office/drawing/2014/main" id="{5DE1725F-BD09-B90A-9C0B-F091591F6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758" y="-139700"/>
            <a:ext cx="18745200" cy="104267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5" name="Freeform 5"/>
          <p:cNvSpPr/>
          <p:nvPr/>
        </p:nvSpPr>
        <p:spPr>
          <a:xfrm>
            <a:off x="6096000" y="5829300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11" name="TextBox 11"/>
          <p:cNvSpPr txBox="1"/>
          <p:nvPr/>
        </p:nvSpPr>
        <p:spPr>
          <a:xfrm>
            <a:off x="3290487" y="8115300"/>
            <a:ext cx="11127838" cy="1275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6000" b="1" dirty="0">
                <a:solidFill>
                  <a:srgbClr val="FFFF00"/>
                </a:solidFill>
                <a:latin typeface="Open Sans"/>
              </a:rPr>
              <a:t>Ook </a:t>
            </a:r>
            <a:r>
              <a:rPr lang="en-US" sz="6000" b="1" dirty="0" err="1">
                <a:solidFill>
                  <a:srgbClr val="FFFF00"/>
                </a:solidFill>
                <a:latin typeface="Open Sans"/>
              </a:rPr>
              <a:t>kleine</a:t>
            </a:r>
            <a:r>
              <a:rPr lang="en-US" sz="6000" b="1" dirty="0">
                <a:solidFill>
                  <a:srgbClr val="FFFF00"/>
                </a:solidFill>
                <a:latin typeface="Open Sans"/>
              </a:rPr>
              <a:t> </a:t>
            </a:r>
            <a:r>
              <a:rPr lang="en-US" sz="6000" b="1" dirty="0" err="1">
                <a:solidFill>
                  <a:srgbClr val="FFFF00"/>
                </a:solidFill>
                <a:latin typeface="Open Sans"/>
              </a:rPr>
              <a:t>dingen</a:t>
            </a:r>
            <a:r>
              <a:rPr lang="en-US" sz="6000" b="1" dirty="0">
                <a:solidFill>
                  <a:srgbClr val="FFFF00"/>
                </a:solidFill>
                <a:latin typeface="Open Sans"/>
              </a:rPr>
              <a:t> </a:t>
            </a:r>
            <a:r>
              <a:rPr lang="en-US" sz="6000" b="1" dirty="0" err="1">
                <a:solidFill>
                  <a:srgbClr val="FFFF00"/>
                </a:solidFill>
                <a:latin typeface="Open Sans"/>
              </a:rPr>
              <a:t>dragen</a:t>
            </a:r>
            <a:r>
              <a:rPr lang="en-US" sz="6000" b="1" dirty="0">
                <a:solidFill>
                  <a:srgbClr val="FFFF00"/>
                </a:solidFill>
                <a:latin typeface="Open Sans"/>
              </a:rPr>
              <a:t> </a:t>
            </a:r>
            <a:r>
              <a:rPr lang="en-US" sz="6000" b="1" dirty="0" err="1">
                <a:solidFill>
                  <a:srgbClr val="FFFF00"/>
                </a:solidFill>
                <a:latin typeface="Open Sans"/>
              </a:rPr>
              <a:t>bij</a:t>
            </a:r>
            <a:r>
              <a:rPr lang="en-US" sz="6000" b="1" dirty="0">
                <a:solidFill>
                  <a:srgbClr val="FFFF00"/>
                </a:solidFill>
                <a:latin typeface="Open Sans"/>
              </a:rPr>
              <a:t> </a:t>
            </a:r>
            <a:r>
              <a:rPr lang="en-US" sz="6000" b="1" dirty="0" err="1">
                <a:solidFill>
                  <a:srgbClr val="FFFF00"/>
                </a:solidFill>
                <a:latin typeface="Open Sans"/>
              </a:rPr>
              <a:t>aan</a:t>
            </a:r>
            <a:r>
              <a:rPr lang="en-US" sz="6000" b="1" dirty="0">
                <a:solidFill>
                  <a:srgbClr val="FFFF00"/>
                </a:solidFill>
                <a:latin typeface="Open Sans"/>
              </a:rPr>
              <a:t> het </a:t>
            </a:r>
            <a:r>
              <a:rPr lang="en-US" sz="6000" b="1" dirty="0" err="1">
                <a:solidFill>
                  <a:srgbClr val="FFFF00"/>
                </a:solidFill>
                <a:latin typeface="Open Sans"/>
              </a:rPr>
              <a:t>grote</a:t>
            </a:r>
            <a:r>
              <a:rPr lang="en-US" sz="6000" b="1" dirty="0">
                <a:solidFill>
                  <a:srgbClr val="FFFF00"/>
                </a:solidFill>
                <a:latin typeface="Open Sans"/>
              </a:rPr>
              <a:t> </a:t>
            </a:r>
            <a:r>
              <a:rPr lang="en-US" sz="6000" b="1" dirty="0" err="1">
                <a:solidFill>
                  <a:srgbClr val="FFFF00"/>
                </a:solidFill>
                <a:latin typeface="Open Sans"/>
              </a:rPr>
              <a:t>geheel</a:t>
            </a:r>
            <a:endParaRPr lang="en-US" sz="6000" b="1" dirty="0">
              <a:solidFill>
                <a:srgbClr val="FFFF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361367" y="4424204"/>
            <a:ext cx="2464800" cy="2455172"/>
            <a:chOff x="0" y="0"/>
            <a:chExt cx="6502400" cy="6477000"/>
          </a:xfrm>
        </p:grpSpPr>
        <p:sp>
          <p:nvSpPr>
            <p:cNvPr id="3" name="Freeform 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16555" r="223" b="-16555"/>
              </a:stretch>
            </a:blipFill>
          </p:spPr>
          <p:txBody>
            <a:bodyPr/>
            <a:lstStyle/>
            <a:p>
              <a:endParaRPr lang="fr-BE"/>
            </a:p>
          </p:txBody>
        </p:sp>
        <p:sp>
          <p:nvSpPr>
            <p:cNvPr id="4" name="Freeform 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fr-BE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02269" y="3237055"/>
            <a:ext cx="5981844" cy="2374297"/>
            <a:chOff x="0" y="0"/>
            <a:chExt cx="2047782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887923">
            <a:off x="-2683214" y="754380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19" name="Freeform 19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20" name="TextBox 20"/>
          <p:cNvSpPr txBox="1"/>
          <p:nvPr/>
        </p:nvSpPr>
        <p:spPr>
          <a:xfrm>
            <a:off x="2361367" y="1207516"/>
            <a:ext cx="953701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u="none" spc="924" dirty="0">
                <a:solidFill>
                  <a:srgbClr val="231F20"/>
                </a:solidFill>
                <a:latin typeface="Oswald Bold"/>
              </a:rPr>
              <a:t>Q&amp;A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526864" y="3297912"/>
            <a:ext cx="5022216" cy="42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dirty="0" err="1">
                <a:solidFill>
                  <a:srgbClr val="000000"/>
                </a:solidFill>
                <a:latin typeface="DM Sans Bold"/>
              </a:rPr>
              <a:t>Zijn</a:t>
            </a:r>
            <a:r>
              <a:rPr lang="en-US" sz="2477" dirty="0">
                <a:solidFill>
                  <a:srgbClr val="000000"/>
                </a:solidFill>
                <a:latin typeface="DM Sans Bold"/>
              </a:rPr>
              <a:t> er </a:t>
            </a:r>
            <a:r>
              <a:rPr lang="en-US" sz="2477" dirty="0" err="1">
                <a:solidFill>
                  <a:srgbClr val="000000"/>
                </a:solidFill>
                <a:latin typeface="DM Sans Bold"/>
              </a:rPr>
              <a:t>nog</a:t>
            </a:r>
            <a:r>
              <a:rPr lang="en-US" sz="2477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2477" dirty="0" err="1">
                <a:solidFill>
                  <a:srgbClr val="000000"/>
                </a:solidFill>
                <a:latin typeface="DM Sans Bold"/>
              </a:rPr>
              <a:t>vragen</a:t>
            </a:r>
            <a:r>
              <a:rPr lang="en-US" sz="2477" dirty="0">
                <a:solidFill>
                  <a:srgbClr val="000000"/>
                </a:solidFill>
                <a:latin typeface="DM Sans Bold"/>
              </a:rPr>
              <a:t> 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5" name="TextBox 5"/>
          <p:cNvSpPr txBox="1"/>
          <p:nvPr/>
        </p:nvSpPr>
        <p:spPr>
          <a:xfrm>
            <a:off x="1561733" y="2105045"/>
            <a:ext cx="8097687" cy="486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 err="1">
                <a:solidFill>
                  <a:srgbClr val="231F20"/>
                </a:solidFill>
                <a:latin typeface="Oswald Bold"/>
              </a:rPr>
              <a:t>Bedankt</a:t>
            </a: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 </a:t>
            </a:r>
            <a:r>
              <a:rPr lang="en-US" sz="9431" spc="924" dirty="0" err="1">
                <a:solidFill>
                  <a:srgbClr val="231F20"/>
                </a:solidFill>
                <a:latin typeface="Oswald Bold"/>
              </a:rPr>
              <a:t>voor</a:t>
            </a: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 </a:t>
            </a:r>
            <a:r>
              <a:rPr lang="en-US" sz="9431" spc="924" dirty="0" err="1">
                <a:solidFill>
                  <a:srgbClr val="231F20"/>
                </a:solidFill>
                <a:latin typeface="Oswald Bold"/>
              </a:rPr>
              <a:t>jullie</a:t>
            </a: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 </a:t>
            </a:r>
            <a:r>
              <a:rPr lang="en-US" sz="9431" spc="924" dirty="0" err="1">
                <a:solidFill>
                  <a:srgbClr val="231F20"/>
                </a:solidFill>
                <a:latin typeface="Oswald Bold"/>
              </a:rPr>
              <a:t>aandacht</a:t>
            </a:r>
            <a:endParaRPr lang="en-US" sz="9431" spc="924" dirty="0">
              <a:solidFill>
                <a:srgbClr val="231F20"/>
              </a:solidFill>
              <a:latin typeface="Oswald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" name="Freeform 3"/>
          <p:cNvSpPr/>
          <p:nvPr/>
        </p:nvSpPr>
        <p:spPr>
          <a:xfrm rot="887923">
            <a:off x="-6937517" y="-874735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4" name="Freeform 4"/>
          <p:cNvSpPr/>
          <p:nvPr/>
        </p:nvSpPr>
        <p:spPr>
          <a:xfrm rot="-10580377">
            <a:off x="10646613" y="3123224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5" name="TextBox 5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OUR TEAM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416119" y="4821179"/>
            <a:ext cx="3145217" cy="3434885"/>
            <a:chOff x="0" y="0"/>
            <a:chExt cx="862412" cy="9418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B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860187" y="6558496"/>
            <a:ext cx="2257081" cy="840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Mehdi </a:t>
            </a:r>
          </a:p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Ben </a:t>
            </a:r>
            <a:r>
              <a:rPr lang="en-US" sz="2738" spc="136" dirty="0" err="1">
                <a:solidFill>
                  <a:srgbClr val="FFFBFB"/>
                </a:solidFill>
                <a:latin typeface="DM Sans"/>
              </a:rPr>
              <a:t>Hamou</a:t>
            </a:r>
            <a:endParaRPr lang="en-US" sz="2738" spc="136" dirty="0">
              <a:solidFill>
                <a:srgbClr val="FFFBFB"/>
              </a:solidFill>
              <a:latin typeface="DM Sans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7571796" y="4821179"/>
            <a:ext cx="3145217" cy="3434885"/>
            <a:chOff x="0" y="0"/>
            <a:chExt cx="862412" cy="941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BE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005441" y="6558496"/>
            <a:ext cx="2213980" cy="1264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Slimane</a:t>
            </a:r>
          </a:p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El Boujadaini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1726664" y="4821179"/>
            <a:ext cx="3145217" cy="3434885"/>
            <a:chOff x="0" y="0"/>
            <a:chExt cx="862412" cy="9418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BE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2294659" y="6558496"/>
            <a:ext cx="2009227" cy="840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 dirty="0" err="1">
                <a:solidFill>
                  <a:srgbClr val="FFFBFB"/>
                </a:solidFill>
                <a:latin typeface="DM Sans"/>
              </a:rPr>
              <a:t>Rayane</a:t>
            </a:r>
            <a:r>
              <a:rPr lang="en-US" sz="2738" spc="136" dirty="0">
                <a:solidFill>
                  <a:srgbClr val="FFFBFB"/>
                </a:solidFill>
                <a:latin typeface="DM Sans"/>
              </a:rPr>
              <a:t> </a:t>
            </a:r>
            <a:r>
              <a:rPr lang="en-US" sz="2738" spc="136" dirty="0" err="1">
                <a:solidFill>
                  <a:srgbClr val="FFFBFB"/>
                </a:solidFill>
                <a:latin typeface="DM Sans"/>
              </a:rPr>
              <a:t>Mettioui</a:t>
            </a:r>
            <a:endParaRPr lang="en-US" sz="2738" spc="136" dirty="0">
              <a:solidFill>
                <a:srgbClr val="FFFBFB"/>
              </a:solidFill>
              <a:latin typeface="DM Sans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3416119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1" name="Freeform 31"/>
          <p:cNvSpPr/>
          <p:nvPr/>
        </p:nvSpPr>
        <p:spPr>
          <a:xfrm>
            <a:off x="7571796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2" name="Freeform 32"/>
          <p:cNvSpPr/>
          <p:nvPr/>
        </p:nvSpPr>
        <p:spPr>
          <a:xfrm>
            <a:off x="11726664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3" name="Freeform 33"/>
          <p:cNvSpPr/>
          <p:nvPr/>
        </p:nvSpPr>
        <p:spPr>
          <a:xfrm>
            <a:off x="13804097" y="8030085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4837313"/>
            <a:chOff x="0" y="0"/>
            <a:chExt cx="368852" cy="12740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274025"/>
            </a:xfrm>
            <a:custGeom>
              <a:avLst/>
              <a:gdLst/>
              <a:ahLst/>
              <a:cxnLst/>
              <a:rect l="l" t="t" r="r" b="b"/>
              <a:pathLst>
                <a:path w="368852" h="1274025">
                  <a:moveTo>
                    <a:pt x="0" y="0"/>
                  </a:moveTo>
                  <a:lnTo>
                    <a:pt x="368852" y="0"/>
                  </a:lnTo>
                  <a:lnTo>
                    <a:pt x="368852" y="1274025"/>
                  </a:lnTo>
                  <a:lnTo>
                    <a:pt x="0" y="1274025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29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SCRUM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07430" y="333313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7 SPRINT VAN ELKE 1 WEEK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07430" y="412735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DAILY STANDUP 15" 5/7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5047445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SPRINT PLANNING 1/7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584166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RETROSPECTIVE/REVIEW 1/7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6642507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IMPEDIMENTS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7" name="Freeform 7"/>
          <p:cNvSpPr/>
          <p:nvPr/>
        </p:nvSpPr>
        <p:spPr>
          <a:xfrm>
            <a:off x="10758785" y="1049603"/>
            <a:ext cx="6176060" cy="8208697"/>
          </a:xfrm>
          <a:custGeom>
            <a:avLst/>
            <a:gdLst/>
            <a:ahLst/>
            <a:cxnLst/>
            <a:rect l="l" t="t" r="r" b="b"/>
            <a:pathLst>
              <a:path w="6176060" h="8208697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46" r="-49746"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8" name="Group 8"/>
          <p:cNvGrpSpPr/>
          <p:nvPr/>
        </p:nvGrpSpPr>
        <p:grpSpPr>
          <a:xfrm>
            <a:off x="2142191" y="3396305"/>
            <a:ext cx="9610044" cy="1948998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474235" y="3673321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12" name="Freeform 12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13" name="Group 13"/>
          <p:cNvGrpSpPr/>
          <p:nvPr/>
        </p:nvGrpSpPr>
        <p:grpSpPr>
          <a:xfrm>
            <a:off x="2142191" y="5777447"/>
            <a:ext cx="9610044" cy="1948998"/>
            <a:chOff x="0" y="0"/>
            <a:chExt cx="3682024" cy="7467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fr-BE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371799" y="6162574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17" name="TextBox 17"/>
          <p:cNvSpPr txBox="1"/>
          <p:nvPr/>
        </p:nvSpPr>
        <p:spPr>
          <a:xfrm>
            <a:off x="2142191" y="888605"/>
            <a:ext cx="741694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DOELEN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26604" y="3625696"/>
            <a:ext cx="7132181" cy="1969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2210" spc="216" dirty="0">
                <a:solidFill>
                  <a:srgbClr val="231F20"/>
                </a:solidFill>
                <a:latin typeface="DM Sans"/>
              </a:rPr>
              <a:t>De focus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</a:rPr>
              <a:t>ligt</a:t>
            </a:r>
            <a:r>
              <a:rPr lang="en-US" sz="2210" spc="216" dirty="0">
                <a:solidFill>
                  <a:srgbClr val="231F20"/>
                </a:solidFill>
                <a:latin typeface="DM Sans"/>
              </a:rPr>
              <a:t> op het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</a:rPr>
              <a:t>uitrollen</a:t>
            </a:r>
            <a:r>
              <a:rPr lang="en-US" sz="2210" spc="216" dirty="0">
                <a:solidFill>
                  <a:srgbClr val="231F20"/>
                </a:solidFill>
                <a:latin typeface="DM Sans"/>
              </a:rPr>
              <a:t> van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</a:rPr>
              <a:t>netwerken</a:t>
            </a:r>
            <a:r>
              <a:rPr lang="en-US" sz="2210" spc="21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</a:rPr>
              <a:t>en</a:t>
            </a:r>
            <a:r>
              <a:rPr lang="en-US" sz="2210" spc="21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</a:rPr>
              <a:t>optimiseren</a:t>
            </a:r>
            <a:r>
              <a:rPr lang="en-US" sz="2210" spc="216" dirty="0">
                <a:solidFill>
                  <a:srgbClr val="231F20"/>
                </a:solidFill>
                <a:latin typeface="DM Sans"/>
              </a:rPr>
              <a:t> van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</a:rPr>
              <a:t>installatie’s</a:t>
            </a:r>
            <a:r>
              <a:rPr lang="en-US" sz="2210" spc="216" dirty="0">
                <a:solidFill>
                  <a:srgbClr val="231F20"/>
                </a:solidFill>
                <a:latin typeface="DM Sans"/>
              </a:rPr>
              <a:t> via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</a:rPr>
              <a:t>automatisatie’s</a:t>
            </a:r>
            <a:r>
              <a:rPr lang="en-US" sz="2210" spc="216" dirty="0">
                <a:solidFill>
                  <a:srgbClr val="231F20"/>
                </a:solidFill>
                <a:latin typeface="DM Sans"/>
              </a:rPr>
              <a:t>:</a:t>
            </a:r>
          </a:p>
          <a:p>
            <a:pPr algn="l">
              <a:lnSpc>
                <a:spcPts val="3050"/>
              </a:lnSpc>
            </a:pPr>
            <a:endParaRPr lang="en-US" sz="2210" spc="216" dirty="0">
              <a:solidFill>
                <a:srgbClr val="231F20"/>
              </a:solidFill>
              <a:latin typeface="DM Sans"/>
            </a:endParaRPr>
          </a:p>
          <a:p>
            <a:pPr algn="l">
              <a:lnSpc>
                <a:spcPts val="3050"/>
              </a:lnSpc>
            </a:pPr>
            <a:endParaRPr lang="en-US" sz="2210" spc="216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630884" y="6005886"/>
            <a:ext cx="8121351" cy="236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050"/>
              </a:lnSpc>
              <a:buFont typeface="Arial" panose="020B0604020202020204" pitchFamily="34" charset="0"/>
              <a:buChar char="•"/>
            </a:pPr>
            <a:r>
              <a:rPr lang="en-US" sz="2210" spc="216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Scripting (Python, </a:t>
            </a:r>
            <a:r>
              <a:rPr lang="en-US" sz="2210" spc="216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Yaml</a:t>
            </a:r>
            <a:r>
              <a:rPr lang="en-US" sz="2210" spc="216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10" spc="216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  <a:r>
              <a:rPr lang="en-US" sz="2210" spc="216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Bash, </a:t>
            </a:r>
            <a:r>
              <a:rPr lang="en-US" sz="2210" spc="216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  <a:r>
              <a:rPr lang="en-US" sz="2210" spc="216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l">
              <a:lnSpc>
                <a:spcPts val="3050"/>
              </a:lnSpc>
              <a:buFont typeface="Arial" panose="020B0604020202020204" pitchFamily="34" charset="0"/>
              <a:buChar char="•"/>
            </a:pPr>
            <a:r>
              <a:rPr lang="en-US" sz="2210" spc="216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Switches, routers and AP</a:t>
            </a:r>
          </a:p>
          <a:p>
            <a:pPr marL="342900" indent="-342900">
              <a:lnSpc>
                <a:spcPts val="3050"/>
              </a:lnSpc>
              <a:buFont typeface="Arial" panose="020B0604020202020204" pitchFamily="34" charset="0"/>
              <a:buChar char="•"/>
            </a:pPr>
            <a:r>
              <a:rPr lang="en-US" sz="2210" spc="216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Servers and Hosts</a:t>
            </a:r>
          </a:p>
          <a:p>
            <a:pPr marL="342900" indent="-342900" algn="l">
              <a:lnSpc>
                <a:spcPts val="3050"/>
              </a:lnSpc>
              <a:buFont typeface="Arial" panose="020B0604020202020204" pitchFamily="34" charset="0"/>
              <a:buChar char="•"/>
            </a:pPr>
            <a:endParaRPr lang="en-US" sz="2210" spc="216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3050"/>
              </a:lnSpc>
            </a:pPr>
            <a:endParaRPr lang="en-US" sz="2210" spc="216" dirty="0">
              <a:solidFill>
                <a:srgbClr val="231F20"/>
              </a:solidFill>
              <a:latin typeface="DM Sans"/>
            </a:endParaRPr>
          </a:p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endParaRPr lang="en-US" sz="2210" spc="216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4" name="Freeform 4"/>
          <p:cNvSpPr/>
          <p:nvPr/>
        </p:nvSpPr>
        <p:spPr>
          <a:xfrm>
            <a:off x="8024816" y="5501099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5" name="Freeform 5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6" name="Freeform 6"/>
          <p:cNvSpPr/>
          <p:nvPr/>
        </p:nvSpPr>
        <p:spPr>
          <a:xfrm>
            <a:off x="11539534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7" name="Freeform 7"/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8" name="Freeform 8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9" name="Freeform 9"/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10" name="Group 10"/>
          <p:cNvGrpSpPr/>
          <p:nvPr/>
        </p:nvGrpSpPr>
        <p:grpSpPr>
          <a:xfrm>
            <a:off x="1774426" y="3206190"/>
            <a:ext cx="3474003" cy="647719"/>
            <a:chOff x="0" y="0"/>
            <a:chExt cx="914964" cy="1705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Netwerk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47853" y="1277407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GOALS AND OBJECTIVES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218805" y="3206190"/>
            <a:ext cx="3474003" cy="647719"/>
            <a:chOff x="0" y="0"/>
            <a:chExt cx="914964" cy="1705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Linux &amp; Moodle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284209" y="3206190"/>
            <a:ext cx="3474003" cy="647719"/>
            <a:chOff x="0" y="0"/>
            <a:chExt cx="914964" cy="17059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PXE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21" name="Freeform 21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8" name="TextBox 8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NETWERK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809430" y="3569379"/>
            <a:ext cx="14084821" cy="5954248"/>
            <a:chOff x="0" y="0"/>
            <a:chExt cx="2720008" cy="11498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20008" cy="1149862"/>
            </a:xfrm>
            <a:custGeom>
              <a:avLst/>
              <a:gdLst/>
              <a:ahLst/>
              <a:cxnLst/>
              <a:rect l="l" t="t" r="r" b="b"/>
              <a:pathLst>
                <a:path w="2720008" h="1149862">
                  <a:moveTo>
                    <a:pt x="0" y="0"/>
                  </a:moveTo>
                  <a:lnTo>
                    <a:pt x="2720008" y="0"/>
                  </a:lnTo>
                  <a:lnTo>
                    <a:pt x="2720008" y="1149862"/>
                  </a:lnTo>
                  <a:lnTo>
                    <a:pt x="0" y="11498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B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720008" cy="1168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52987" y="5105400"/>
            <a:ext cx="11884700" cy="3266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1"/>
              </a:lnSpc>
            </a:pPr>
            <a:endParaRPr dirty="0"/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1 :  SCRUM Learning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2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Documentatie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+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statische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netwerk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design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3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Eerste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Script’s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versie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4 : Testing +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uitbreiding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script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5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Toevoegen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nieuwe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functies</a:t>
            </a:r>
            <a:endParaRPr lang="en-US" sz="2341" spc="229" dirty="0">
              <a:solidFill>
                <a:srgbClr val="231F20"/>
              </a:solidFill>
              <a:latin typeface="DM Sans"/>
            </a:endParaRP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6 : Testing +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correctie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script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7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Consolideren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vorige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sprint’s +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aanmaken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helpers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28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 dirty="0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7" name="Group 7"/>
          <p:cNvGrpSpPr/>
          <p:nvPr/>
        </p:nvGrpSpPr>
        <p:grpSpPr>
          <a:xfrm>
            <a:off x="2667000" y="5903520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954961" y="7341592"/>
            <a:ext cx="2932415" cy="84711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46312" y="6157334"/>
            <a:ext cx="2932415" cy="84711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12158125" y="763328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23" name="TextBox 23"/>
          <p:cNvSpPr txBox="1"/>
          <p:nvPr/>
        </p:nvSpPr>
        <p:spPr>
          <a:xfrm>
            <a:off x="1538888" y="1195362"/>
            <a:ext cx="8904094" cy="139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4800" spc="924" dirty="0">
                <a:solidFill>
                  <a:srgbClr val="231F20"/>
                </a:solidFill>
                <a:latin typeface="Oswald Bold"/>
              </a:rPr>
              <a:t>NETWERK AUTOMATISATIE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19177" y="6094110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42877" y="7511335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34228" y="6327076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3</a:t>
            </a:r>
          </a:p>
        </p:txBody>
      </p:sp>
      <p:sp>
        <p:nvSpPr>
          <p:cNvPr id="30" name="Freeform 30"/>
          <p:cNvSpPr/>
          <p:nvPr/>
        </p:nvSpPr>
        <p:spPr>
          <a:xfrm rot="-8970905" flipH="1">
            <a:off x="5904210" y="6423863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2" name="Freeform 32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AF8C13DA-2287-EFBD-E902-388B6C865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1973" y="3368648"/>
            <a:ext cx="3484655" cy="238265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46B1C6CE-4903-3758-5001-15CB6BE27E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97779" y="3355948"/>
            <a:ext cx="3429479" cy="2200582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8DE22141-1C9A-6680-BF62-A1C94682F7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7042" y="2866905"/>
            <a:ext cx="5954332" cy="36825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5" name="Freeform 5"/>
          <p:cNvSpPr/>
          <p:nvPr/>
        </p:nvSpPr>
        <p:spPr>
          <a:xfrm>
            <a:off x="6096000" y="5829300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11" name="TextBox 11"/>
          <p:cNvSpPr txBox="1"/>
          <p:nvPr/>
        </p:nvSpPr>
        <p:spPr>
          <a:xfrm>
            <a:off x="3124200" y="4396498"/>
            <a:ext cx="11127838" cy="660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6000" b="1" dirty="0">
                <a:latin typeface="Open Sans"/>
              </a:rPr>
              <a:t>DEMO</a:t>
            </a:r>
          </a:p>
        </p:txBody>
      </p:sp>
      <p:pic>
        <p:nvPicPr>
          <p:cNvPr id="2" name="Graphique 1" descr="Informatique hébergé avec un remplissage uni">
            <a:extLst>
              <a:ext uri="{FF2B5EF4-FFF2-40B4-BE49-F238E27FC236}">
                <a16:creationId xmlns:a16="http://schemas.microsoft.com/office/drawing/2014/main" id="{2AD3F083-94C4-08DF-21A6-05320F46D1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450" y="0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7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8" name="TextBox 8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SERVER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809430" y="3569379"/>
            <a:ext cx="14084821" cy="5954248"/>
            <a:chOff x="0" y="0"/>
            <a:chExt cx="2720008" cy="11498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20008" cy="1149862"/>
            </a:xfrm>
            <a:custGeom>
              <a:avLst/>
              <a:gdLst/>
              <a:ahLst/>
              <a:cxnLst/>
              <a:rect l="l" t="t" r="r" b="b"/>
              <a:pathLst>
                <a:path w="2720008" h="1149862">
                  <a:moveTo>
                    <a:pt x="0" y="0"/>
                  </a:moveTo>
                  <a:lnTo>
                    <a:pt x="2720008" y="0"/>
                  </a:lnTo>
                  <a:lnTo>
                    <a:pt x="2720008" y="1149862"/>
                  </a:lnTo>
                  <a:lnTo>
                    <a:pt x="0" y="11498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B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720008" cy="1168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52987" y="5105400"/>
            <a:ext cx="11884700" cy="3266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1"/>
              </a:lnSpc>
            </a:pPr>
            <a:endParaRPr dirty="0"/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1 :  SCRUM Learning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2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Documentatie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+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Installatie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Ubuntu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3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Installatie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Moodle + Database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4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Toevoegen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Data in DB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5 : Debugging</a:t>
            </a: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6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Automatisatie</a:t>
            </a:r>
            <a:endParaRPr lang="en-US" sz="2341" spc="229" dirty="0">
              <a:solidFill>
                <a:srgbClr val="231F20"/>
              </a:solidFill>
              <a:latin typeface="DM Sans"/>
            </a:endParaRPr>
          </a:p>
          <a:p>
            <a:pPr marL="505546" lvl="1" indent="-252773" algn="l">
              <a:lnSpc>
                <a:spcPts val="3231"/>
              </a:lnSpc>
              <a:buFont typeface="Arial"/>
              <a:buChar char="•"/>
            </a:pPr>
            <a:r>
              <a:rPr lang="en-US" sz="2341" spc="229" dirty="0">
                <a:solidFill>
                  <a:srgbClr val="231F20"/>
                </a:solidFill>
                <a:latin typeface="DM Sans"/>
              </a:rPr>
              <a:t>SPRINT 7 :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Consolideren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van </a:t>
            </a:r>
            <a:r>
              <a:rPr lang="en-US" sz="2341" spc="229" dirty="0" err="1">
                <a:solidFill>
                  <a:srgbClr val="231F20"/>
                </a:solidFill>
                <a:latin typeface="DM Sans"/>
              </a:rPr>
              <a:t>vorige</a:t>
            </a:r>
            <a:r>
              <a:rPr lang="en-US" sz="2341" spc="229" dirty="0">
                <a:solidFill>
                  <a:srgbClr val="231F20"/>
                </a:solidFill>
                <a:latin typeface="DM Sans"/>
              </a:rPr>
              <a:t> sprint’s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345</Words>
  <Application>Microsoft Office PowerPoint</Application>
  <PresentationFormat>Personnalisé</PresentationFormat>
  <Paragraphs>87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8" baseType="lpstr">
      <vt:lpstr>Open Sans</vt:lpstr>
      <vt:lpstr>DM Sans</vt:lpstr>
      <vt:lpstr>Oswald</vt:lpstr>
      <vt:lpstr>Oswald Bold</vt:lpstr>
      <vt:lpstr>Calibri</vt:lpstr>
      <vt:lpstr>Open Sans Bold</vt:lpstr>
      <vt:lpstr>Arial</vt:lpstr>
      <vt:lpstr>DM Sans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</dc:title>
  <cp:lastModifiedBy>Slimane El Boujadaini</cp:lastModifiedBy>
  <cp:revision>8</cp:revision>
  <dcterms:created xsi:type="dcterms:W3CDTF">2006-08-16T00:00:00Z</dcterms:created>
  <dcterms:modified xsi:type="dcterms:W3CDTF">2024-06-19T22:28:03Z</dcterms:modified>
  <dc:identifier>DAGIhCV7rsc</dc:identifier>
</cp:coreProperties>
</file>